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69" r:id="rId5"/>
    <p:sldId id="271" r:id="rId6"/>
    <p:sldId id="272" r:id="rId7"/>
    <p:sldId id="273" r:id="rId8"/>
    <p:sldId id="296" r:id="rId9"/>
    <p:sldId id="297" r:id="rId10"/>
    <p:sldId id="308" r:id="rId11"/>
    <p:sldId id="305" r:id="rId12"/>
    <p:sldId id="307" r:id="rId13"/>
    <p:sldId id="275" r:id="rId14"/>
    <p:sldId id="299" r:id="rId15"/>
    <p:sldId id="276" r:id="rId16"/>
    <p:sldId id="277" r:id="rId17"/>
    <p:sldId id="301" r:id="rId18"/>
    <p:sldId id="302" r:id="rId19"/>
    <p:sldId id="278" r:id="rId20"/>
    <p:sldId id="279" r:id="rId21"/>
    <p:sldId id="280" r:id="rId22"/>
    <p:sldId id="281" r:id="rId23"/>
    <p:sldId id="286" r:id="rId24"/>
    <p:sldId id="303" r:id="rId25"/>
    <p:sldId id="282" r:id="rId26"/>
    <p:sldId id="283" r:id="rId27"/>
    <p:sldId id="285" r:id="rId28"/>
    <p:sldId id="309" r:id="rId29"/>
  </p:sldIdLst>
  <p:sldSz cx="9144000" cy="5143500" type="screen16x9"/>
  <p:notesSz cx="6858000" cy="9144000"/>
  <p:embeddedFontLst>
    <p:embeddedFont>
      <p:font typeface="Montserrat" charset="0"/>
      <p:regular r:id="rId31"/>
      <p:bold r:id="rId32"/>
      <p:italic r:id="rId33"/>
      <p:boldItalic r:id="rId34"/>
    </p:embeddedFont>
    <p:embeddedFont>
      <p:font typeface="Lato" charset="0"/>
      <p:regular r:id="rId35"/>
      <p:bold r:id="rId36"/>
      <p:italic r:id="rId37"/>
      <p:boldItalic r:id="rId38"/>
    </p:embeddedFont>
    <p:embeddedFont>
      <p:font typeface="Calibri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99A1291-B28D-4783-9893-1EE2367302A4}">
  <a:tblStyle styleId="{399A1291-B28D-4783-9893-1EE2367302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740" autoAdjust="0"/>
    <p:restoredTop sz="94660"/>
  </p:normalViewPr>
  <p:slideViewPr>
    <p:cSldViewPr snapToGrid="0">
      <p:cViewPr>
        <p:scale>
          <a:sx n="100" d="100"/>
          <a:sy n="100" d="100"/>
        </p:scale>
        <p:origin x="-456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daf658d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daf658d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daf658d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daf658d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daf658d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daf658d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This ensures that if the LSTM provides a single reading that is different from the other readings in the buffer, it will not consider it. The Estimator will only consider a reading if it occurs consistently.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db16428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db16428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b16428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db16428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db164285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db164285c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daf658d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daf658d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0" name="Google Shape;50;p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2" name="Google Shape;7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1" name="Google Shape;81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ser\Downloads\20200213_203534.mp4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25422" y="1079638"/>
            <a:ext cx="4806750" cy="184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200">
                <a:solidFill>
                  <a:srgbClr val="FFFFFF"/>
                </a:solidFill>
              </a:rPr>
              <a:t>INDOOR </a:t>
            </a:r>
            <a:br>
              <a:rPr lang="en" sz="3200">
                <a:solidFill>
                  <a:srgbClr val="FFFFFF"/>
                </a:solidFill>
              </a:rPr>
            </a:br>
            <a:r>
              <a:rPr lang="en" sz="3200">
                <a:solidFill>
                  <a:srgbClr val="FFFFFF"/>
                </a:solidFill>
              </a:rPr>
              <a:t>POSITIONING SYSTEM</a:t>
            </a:r>
            <a:br>
              <a:rPr lang="en" sz="3200">
                <a:solidFill>
                  <a:srgbClr val="FFFFFF"/>
                </a:solidFill>
              </a:rPr>
            </a:br>
            <a:r>
              <a:rPr lang="en" sz="3200">
                <a:solidFill>
                  <a:srgbClr val="FFFFFF"/>
                </a:solidFill>
              </a:rPr>
              <a:t>USING</a:t>
            </a:r>
            <a:br>
              <a:rPr lang="en" sz="3200">
                <a:solidFill>
                  <a:srgbClr val="FFFFFF"/>
                </a:solidFill>
              </a:rPr>
            </a:br>
            <a:r>
              <a:rPr lang="en" sz="3200">
                <a:solidFill>
                  <a:srgbClr val="FFFFFF"/>
                </a:solidFill>
              </a:rPr>
              <a:t>DEEP LEARNING 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6832050" y="3569500"/>
            <a:ext cx="21564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Clyde Noronha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Mustafa Zaki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Shane Gracias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Ruman Mulla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Data</a:t>
            </a:r>
            <a:endParaRPr lang="en-US" dirty="0"/>
          </a:p>
        </p:txBody>
      </p:sp>
      <p:pic>
        <p:nvPicPr>
          <p:cNvPr id="4" name="Picture 3" descr="C:\Users\user\Downloads\Screenshot_20200112-142927.jpg"/>
          <p:cNvPicPr/>
          <p:nvPr/>
        </p:nvPicPr>
        <p:blipFill>
          <a:blip r:embed="rId2" cstate="print"/>
          <a:srcRect t="6464" r="850" b="16350"/>
          <a:stretch>
            <a:fillRect/>
          </a:stretch>
        </p:blipFill>
        <p:spPr bwMode="auto">
          <a:xfrm>
            <a:off x="1793999" y="1576706"/>
            <a:ext cx="5556002" cy="215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Unit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0354" y="1199688"/>
            <a:ext cx="7038900" cy="566050"/>
          </a:xfrm>
        </p:spPr>
        <p:txBody>
          <a:bodyPr/>
          <a:lstStyle/>
          <a:p>
            <a:r>
              <a:rPr lang="en-US" dirty="0" smtClean="0"/>
              <a:t>We also collected our own data for the Activity Unit LSTM using the Data Collection app.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9185" y="1755229"/>
          <a:ext cx="4845268" cy="1261240"/>
        </p:xfrm>
        <a:graphic>
          <a:graphicData uri="http://schemas.openxmlformats.org/drawingml/2006/table">
            <a:tbl>
              <a:tblPr/>
              <a:tblGrid>
                <a:gridCol w="2117932"/>
                <a:gridCol w="2727336"/>
              </a:tblGrid>
              <a:tr h="346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Label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Step Length (cm)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Short Step (SS)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42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Normal Step (NS)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Long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Step (LS)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09847" y="3468415"/>
          <a:ext cx="4845268" cy="1324305"/>
        </p:xfrm>
        <a:graphic>
          <a:graphicData uri="http://schemas.openxmlformats.org/drawingml/2006/table">
            <a:tbl>
              <a:tblPr/>
              <a:tblGrid>
                <a:gridCol w="2117932"/>
                <a:gridCol w="2727336"/>
              </a:tblGrid>
              <a:tr h="4099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Label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No. of Records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Short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Step (SS)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cap="non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76,917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Normal Step (NS)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cap="non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64,210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Long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Step (LS)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cap="non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90,412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297213" y="1834554"/>
            <a:ext cx="3436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Data was collected along a straight footpath with the following average step length corresponding to each label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620110" y="3899337"/>
            <a:ext cx="29218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The final dataset contained 2,31,544 records.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Unit Data</a:t>
            </a:r>
            <a:endParaRPr lang="en-US" dirty="0"/>
          </a:p>
        </p:txBody>
      </p:sp>
      <p:pic>
        <p:nvPicPr>
          <p:cNvPr id="4" name="Google Shape;374;p50"/>
          <p:cNvPicPr preferRelativeResize="0"/>
          <p:nvPr/>
        </p:nvPicPr>
        <p:blipFill rotWithShape="1">
          <a:blip r:embed="rId2">
            <a:alphaModFix/>
          </a:blip>
          <a:srcRect l="18349" t="15590" r="3501" b="8062"/>
          <a:stretch/>
        </p:blipFill>
        <p:spPr>
          <a:xfrm>
            <a:off x="1408817" y="1240985"/>
            <a:ext cx="6347817" cy="3562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 Classification </a:t>
            </a: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body" idx="1"/>
          </p:nvPr>
        </p:nvSpPr>
        <p:spPr>
          <a:xfrm>
            <a:off x="-269364" y="1873875"/>
            <a:ext cx="4799700" cy="24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/>
            </a:r>
            <a:br>
              <a:rPr lang="en" dirty="0"/>
            </a:br>
            <a:r>
              <a:rPr lang="en" dirty="0" smtClean="0"/>
              <a:t>We have collected 2,23,816 records of data, and we use 3 features (accelerometer X, Y and Z) in order to build the model to output class labels as Walking, Running or Standing.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There are 3 steps involved: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>1.  Data Pre-processing</a:t>
            </a:r>
            <a:br>
              <a:rPr lang="en" dirty="0"/>
            </a:br>
            <a:r>
              <a:rPr lang="en" dirty="0"/>
              <a:t>2.  Model Construction</a:t>
            </a:r>
            <a:br>
              <a:rPr lang="en" dirty="0"/>
            </a:br>
            <a:r>
              <a:rPr lang="en" dirty="0"/>
              <a:t>3.  Model Training &amp; </a:t>
            </a:r>
            <a:r>
              <a:rPr lang="en" dirty="0" smtClean="0"/>
              <a:t>Testing</a:t>
            </a: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 smtClean="0"/>
              <a:t>In addition, we created an android app to test the model.</a:t>
            </a: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566" y="2362184"/>
            <a:ext cx="5013434" cy="24935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5672347" y="1828443"/>
            <a:ext cx="2961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Level 1 LSTM Design Flow Diagram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1297500" y="1283225"/>
            <a:ext cx="6757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Activity Classification phase classifies the activities being performed by the user (Walking, Running, Standing) using an LSTM.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ownloads\Screenshot 2020-02-13 at 7.09.49 PM (1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0806" y="989942"/>
            <a:ext cx="5031827" cy="320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08992" y="4288222"/>
            <a:ext cx="545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Sample Accelerometer Data for Walking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4882" y="1513490"/>
            <a:ext cx="2196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number of training records for each type of activity were: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Standing – 75,903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Walking – 90,584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Running – 57,903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/>
        </p:nvSpPr>
        <p:spPr>
          <a:xfrm>
            <a:off x="512868" y="379477"/>
            <a:ext cx="7827600" cy="4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	Data Pre-processing</a:t>
            </a:r>
            <a:b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r>
              <a:rPr lang="en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</a:t>
            </a: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transformed to include only the accelerometer x-axis, y-axis and z-axis data i.e. 3 features.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One-Hot </a:t>
            </a: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Encoding is performed.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data is </a:t>
            </a: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split 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into training (80%) and test (20%) data.</a:t>
            </a: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	Model Construction</a:t>
            </a:r>
            <a:br>
              <a:rPr lang="en" sz="1600" b="1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LSTM model contains 2 LSTM layers stacked on top of each other with 64 hidden units each.  </a:t>
            </a:r>
            <a:r>
              <a:rPr lang="en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Activation Function – </a:t>
            </a:r>
            <a:r>
              <a:rPr lang="en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Softmax</a:t>
            </a:r>
            <a:r>
              <a:rPr lang="en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The parameters used are as follows:</a:t>
            </a:r>
          </a:p>
          <a:p>
            <a:pPr marL="457200" marR="0" lvl="0" indent="-3302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6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10599" y="3394814"/>
          <a:ext cx="6235525" cy="981456"/>
        </p:xfrm>
        <a:graphic>
          <a:graphicData uri="http://schemas.openxmlformats.org/drawingml/2006/table">
            <a:tbl>
              <a:tblPr/>
              <a:tblGrid>
                <a:gridCol w="1564137"/>
                <a:gridCol w="1564137"/>
                <a:gridCol w="1564137"/>
                <a:gridCol w="1543114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Features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Classes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Shape of Input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Shape of Output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{1, 100, 3}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{3}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Samples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Learning Rate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No of Epochs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Batch Size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100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0.0025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40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1024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Activation Function – Softmax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Optimizer – Adam Optimizer</a:t>
            </a: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523999" y="3384331"/>
          <a:ext cx="6243145" cy="959069"/>
        </p:xfrm>
        <a:graphic>
          <a:graphicData uri="http://schemas.openxmlformats.org/drawingml/2006/table">
            <a:tbl>
              <a:tblPr/>
              <a:tblGrid>
                <a:gridCol w="6243145"/>
              </a:tblGrid>
              <a:tr h="959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/>
        </p:nvSpPr>
        <p:spPr>
          <a:xfrm>
            <a:off x="479713" y="378075"/>
            <a:ext cx="81846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  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Training &amp; Testing</a:t>
            </a:r>
            <a:endParaRPr sz="16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40 epochs with batch size of 1024. </a:t>
            </a: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</a:t>
            </a: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 the 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 and test loss and </a:t>
            </a: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accuracy.</a:t>
            </a: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working model is created, which can be exported and used further</a:t>
            </a:r>
            <a:r>
              <a:rPr lang="en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45720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 Accuracy – 99.3%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3204813" y="4453320"/>
            <a:ext cx="2975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7919" y="2091395"/>
            <a:ext cx="6137679" cy="227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ownloads\Screenshot 2020-02-13 at 8.47.26 PM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866" y="1790700"/>
            <a:ext cx="4159134" cy="297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user\Downloads\Screenshot 2020-02-13 at 9.13.57 PM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7299" y="560646"/>
            <a:ext cx="3795561" cy="256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6992" y="1567550"/>
            <a:ext cx="4279407" cy="2911200"/>
          </a:xfrm>
        </p:spPr>
        <p:txBody>
          <a:bodyPr/>
          <a:lstStyle/>
          <a:p>
            <a:r>
              <a:rPr lang="en-GB" dirty="0" smtClean="0"/>
              <a:t>Basic android app that interfaces with the LSTM model to check if the predictions of the model are accurate.</a:t>
            </a:r>
          </a:p>
          <a:p>
            <a:endParaRPr lang="en-GB" dirty="0" smtClean="0"/>
          </a:p>
          <a:p>
            <a:r>
              <a:rPr lang="en-GB" dirty="0" smtClean="0"/>
              <a:t>Consists of a table with the class labels with the corresponding probability that it is occurring.</a:t>
            </a:r>
          </a:p>
          <a:p>
            <a:endParaRPr lang="en-GB" dirty="0" smtClean="0"/>
          </a:p>
          <a:p>
            <a:r>
              <a:rPr lang="en-US" dirty="0" smtClean="0"/>
              <a:t>Activity with the highest probability is voiced out loud using text to speech.</a:t>
            </a:r>
            <a:endParaRPr lang="en-US" dirty="0"/>
          </a:p>
        </p:txBody>
      </p:sp>
      <p:pic>
        <p:nvPicPr>
          <p:cNvPr id="5" name="Picture 4" descr="C:\Users\user\Downloads\Screenshot_20200213-231221.jpg"/>
          <p:cNvPicPr/>
          <p:nvPr/>
        </p:nvPicPr>
        <p:blipFill>
          <a:blip r:embed="rId2"/>
          <a:srcRect t="3562" b="20611"/>
          <a:stretch>
            <a:fillRect/>
          </a:stretch>
        </p:blipFill>
        <p:spPr bwMode="auto">
          <a:xfrm>
            <a:off x="1528207" y="1229237"/>
            <a:ext cx="2392151" cy="355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Activity Unit (AU) Classification 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1"/>
          </p:nvPr>
        </p:nvSpPr>
        <p:spPr>
          <a:xfrm>
            <a:off x="861400" y="1239275"/>
            <a:ext cx="74751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>
                <a:latin typeface="Lato" charset="0"/>
              </a:rPr>
              <a:t>Data</a:t>
            </a:r>
            <a:endParaRPr sz="1400">
              <a:latin typeface="Lato" charset="0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>
                <a:latin typeface="Lato" charset="0"/>
              </a:rPr>
              <a:t>The dataset contains approx. 2 </a:t>
            </a:r>
            <a:r>
              <a:rPr lang="en" sz="1400" dirty="0" smtClean="0">
                <a:latin typeface="Lato" charset="0"/>
              </a:rPr>
              <a:t>lakh </a:t>
            </a:r>
            <a:r>
              <a:rPr lang="en" sz="1400" dirty="0">
                <a:latin typeface="Lato" charset="0"/>
              </a:rPr>
              <a:t>records </a:t>
            </a:r>
            <a:endParaRPr sz="1400">
              <a:latin typeface="Lato" charset="0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>
                <a:latin typeface="Lato" charset="0"/>
              </a:rPr>
              <a:t>LS=64,879  </a:t>
            </a:r>
            <a:endParaRPr sz="1400">
              <a:latin typeface="Lato" charset="0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>
                <a:latin typeface="Lato" charset="0"/>
              </a:rPr>
              <a:t>NS=64,711 </a:t>
            </a:r>
            <a:endParaRPr sz="1400">
              <a:latin typeface="Lato" charset="0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>
                <a:latin typeface="Lato" charset="0"/>
              </a:rPr>
              <a:t>SS=64,206</a:t>
            </a:r>
            <a:endParaRPr sz="1400">
              <a:latin typeface="Lato" charset="0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>
                <a:latin typeface="Lato" charset="0"/>
              </a:rPr>
              <a:t>The data was collected with </a:t>
            </a:r>
            <a:r>
              <a:rPr lang="en" sz="1400" dirty="0" smtClean="0">
                <a:latin typeface="Lato" charset="0"/>
              </a:rPr>
              <a:t>a </a:t>
            </a:r>
            <a:r>
              <a:rPr lang="en" sz="1400" dirty="0">
                <a:latin typeface="Lato" charset="0"/>
              </a:rPr>
              <a:t>frequency of 50Hz.</a:t>
            </a:r>
            <a:endParaRPr sz="1400">
              <a:latin typeface="Lato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Lato" charset="0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Lato" charset="0"/>
              </a:rPr>
              <a:t>Data Preprocessing</a:t>
            </a:r>
            <a:endParaRPr sz="1400">
              <a:latin typeface="Lato" charset="0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>
                <a:latin typeface="Lato" charset="0"/>
              </a:rPr>
              <a:t>The LSTM was trained with fixed sequences of data with sample size=100.</a:t>
            </a:r>
            <a:endParaRPr sz="1400">
              <a:latin typeface="Lato" charset="0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>
                <a:latin typeface="Lato" charset="0"/>
              </a:rPr>
              <a:t>One-hot encoding was also performed before constructing the model.</a:t>
            </a:r>
            <a:endParaRPr sz="1400">
              <a:latin typeface="Lato" charset="0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>
                <a:latin typeface="Lato" charset="0"/>
              </a:rPr>
              <a:t>The data was then split into Training (80%) and Testing data (20%). </a:t>
            </a:r>
            <a:endParaRPr sz="1400">
              <a:latin typeface="Lato" charset="0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objective of this project is to provide the accurate, real-time indoor location of a user using deep learning, with the help of the accelerometer and gyroscope sensors available in smartphones.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1207552" y="441434"/>
            <a:ext cx="7255200" cy="366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latin typeface="Lato" charset="0"/>
              </a:rPr>
              <a:t>Model Construction</a:t>
            </a:r>
            <a:endParaRPr sz="1400">
              <a:latin typeface="Lato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>
                <a:latin typeface="Lato" charset="0"/>
              </a:rPr>
              <a:t>The model was constructed similar to the LSTM of Activity Classification.</a:t>
            </a:r>
            <a:endParaRPr sz="1300">
              <a:latin typeface="Lato" charset="0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dirty="0">
                <a:latin typeface="Lato" charset="0"/>
              </a:rPr>
              <a:t>Inputs fed into the LSTM were  acc_x, acc_y, acc_z.</a:t>
            </a:r>
            <a:endParaRPr sz="1300">
              <a:latin typeface="Lato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>
                <a:latin typeface="Lato" charset="0"/>
              </a:rPr>
              <a:t>The model contains three labels:</a:t>
            </a:r>
            <a:endParaRPr sz="1300">
              <a:latin typeface="Lato" charset="0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charset="0"/>
              </a:rPr>
              <a:t>	Short Step</a:t>
            </a:r>
            <a:endParaRPr>
              <a:latin typeface="Lato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charset="0"/>
              </a:rPr>
              <a:t>		Normal  Step</a:t>
            </a:r>
            <a:endParaRPr>
              <a:latin typeface="Lato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charset="0"/>
              </a:rPr>
              <a:t>		Long </a:t>
            </a:r>
            <a:r>
              <a:rPr lang="en" dirty="0" smtClean="0">
                <a:latin typeface="Lato" charset="0"/>
              </a:rPr>
              <a:t>Step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latin typeface="Lato" charset="0"/>
              </a:rPr>
              <a:t>Training and Testing</a:t>
            </a:r>
            <a:endParaRPr sz="1400">
              <a:latin typeface="Lato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>
                <a:latin typeface="Lato" charset="0"/>
              </a:rPr>
              <a:t>The training and testing was performed on the constructed model for 40 epochs.</a:t>
            </a:r>
            <a:endParaRPr sz="1300">
              <a:latin typeface="Lato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 dirty="0">
                <a:latin typeface="Lato" charset="0"/>
              </a:rPr>
              <a:t>The sequences of data are fed into the LSTM as input.</a:t>
            </a:r>
            <a:endParaRPr sz="1300">
              <a:latin typeface="Lato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 dirty="0">
                <a:latin typeface="Lato" charset="0"/>
              </a:rPr>
              <a:t>The final accuracy = 92.4%.</a:t>
            </a:r>
            <a:endParaRPr sz="1300">
              <a:latin typeface="Lato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</a:t>
            </a:r>
            <a:endParaRPr sz="1400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0268" y="3410935"/>
            <a:ext cx="54387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95" y="1619614"/>
            <a:ext cx="4376531" cy="30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user\Downloads\Screenshot 2020-02-13 at 9.49.03 PM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37717" y="496513"/>
            <a:ext cx="3787405" cy="2889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1219800" y="240925"/>
            <a:ext cx="3666600" cy="4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Android App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built an android application with a simple user interface and exported the saved model to the app to check if it predicts the type of user step accurately with minimum delay.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125" y="366713"/>
            <a:ext cx="242887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Moving Distance Estimator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body" idx="1"/>
          </p:nvPr>
        </p:nvSpPr>
        <p:spPr>
          <a:xfrm>
            <a:off x="735724" y="1576552"/>
            <a:ext cx="7980976" cy="329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Works on principle that “a person will walk along a path with a consistent step type, unless an obstacle occurs.”</a:t>
            </a:r>
          </a:p>
          <a:p>
            <a:pPr lvl="0"/>
            <a:r>
              <a:rPr lang="en-US" dirty="0" smtClean="0"/>
              <a:t>Output of Activity Unit Classification LSTM (SS, NS, LS) will be fed into the Moving Distance Estimator.</a:t>
            </a:r>
          </a:p>
          <a:p>
            <a:pPr lvl="0"/>
            <a:r>
              <a:rPr lang="en-US" dirty="0" smtClean="0"/>
              <a:t>Estimator has a buffer of a particular size, initially empty. It stores the step type values.</a:t>
            </a:r>
          </a:p>
          <a:p>
            <a:pPr lvl="0"/>
            <a:r>
              <a:rPr lang="en-US" dirty="0" smtClean="0"/>
              <a:t>If the buffer is full, the oldest value is discarded and the new value enters.</a:t>
            </a:r>
          </a:p>
          <a:p>
            <a:pPr lvl="0"/>
            <a:r>
              <a:rPr lang="en-US" dirty="0" smtClean="0"/>
              <a:t>The mode is calculated continuously, and the output is considered as the step type of that particular moment in time. </a:t>
            </a:r>
          </a:p>
          <a:p>
            <a:pPr lvl="0"/>
            <a:r>
              <a:rPr lang="en-US" dirty="0" smtClean="0"/>
              <a:t>The step type is converted to an actual step length value according to the user’s height.</a:t>
            </a:r>
          </a:p>
          <a:p>
            <a:pPr lvl="0"/>
            <a:r>
              <a:rPr lang="en-US" dirty="0" smtClean="0"/>
              <a:t>The step length is outputted from the Estimator and given as </a:t>
            </a:r>
            <a:r>
              <a:rPr lang="en-US" smtClean="0"/>
              <a:t>an </a:t>
            </a:r>
            <a:r>
              <a:rPr lang="en-US" smtClean="0"/>
              <a:t>input for </a:t>
            </a:r>
            <a:r>
              <a:rPr lang="en-US" dirty="0" smtClean="0"/>
              <a:t>the movement of the Blue Dot in the final Android app.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App Demo</a:t>
            </a:r>
            <a:endParaRPr lang="en-US" dirty="0"/>
          </a:p>
        </p:txBody>
      </p:sp>
      <p:pic>
        <p:nvPicPr>
          <p:cNvPr id="4" name="20200213_203534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3028" y="1809750"/>
            <a:ext cx="4978400" cy="2800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dirty="0"/>
              <a:t>Compute the </a:t>
            </a:r>
            <a:r>
              <a:rPr lang="en" dirty="0" smtClean="0"/>
              <a:t>Device’s </a:t>
            </a:r>
            <a:r>
              <a:rPr lang="en" dirty="0"/>
              <a:t>Orientation</a:t>
            </a:r>
            <a:endParaRPr sz="1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body" idx="1"/>
          </p:nvPr>
        </p:nvSpPr>
        <p:spPr>
          <a:xfrm>
            <a:off x="1297500" y="1203225"/>
            <a:ext cx="7038900" cy="3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By computing a device's orientation, you can monitor the position of the device relative to the earth's frame of reference (specifically, the magnetic north pole).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 system computes the orientation angles by using a device's geomagnetic field sensor in combination with the device's accelerometer. Using these two hardware sensors, the system provides data for the following three orientation angles:</a:t>
            </a:r>
            <a:endParaRPr/>
          </a:p>
          <a:p>
            <a:pPr marL="914400" lvl="1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 dirty="0"/>
              <a:t>Azimuth</a:t>
            </a:r>
            <a:r>
              <a:rPr lang="en" sz="1200" dirty="0"/>
              <a:t> (degrees of rotation about the -z axis) : This is the angle between the device's current compass direction and magnetic north. </a:t>
            </a:r>
            <a:endParaRPr sz="1200"/>
          </a:p>
          <a:p>
            <a:pPr marL="914400" lvl="1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 b="1" dirty="0"/>
              <a:t>Pitch </a:t>
            </a:r>
            <a:r>
              <a:rPr lang="en" sz="1200" dirty="0"/>
              <a:t>(degrees of rotation about the x axis) :This is the angle between a plane parallel to the device's screen and a plane parallel to the ground</a:t>
            </a:r>
            <a:endParaRPr sz="1200"/>
          </a:p>
          <a:p>
            <a:pPr marL="914400" lvl="1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 sz="1200" b="1" dirty="0"/>
              <a:t>Roll </a:t>
            </a:r>
            <a:r>
              <a:rPr lang="en" sz="1200" dirty="0"/>
              <a:t>(degrees of rotation about the y axis). This is the angle between a plane perpendicular to the device's screen and a plane perpendicular to the ground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1297500" y="364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Device Position</a:t>
            </a: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 (x , y)  be the current position of the device.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Θ (Azimuth)</a:t>
            </a:r>
            <a:r>
              <a:rPr lang="en"/>
              <a:t> is the angle between the device's current compass direction and magnetic north</a:t>
            </a:r>
            <a:r>
              <a:rPr lang="en" sz="1400"/>
              <a:t>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x  = x + estimatedDistance * cos(θ); 	</a:t>
            </a:r>
            <a:endParaRPr sz="14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  = y + estimatedDistance * sin(θ);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Example ( 1px = 10cm)</a:t>
            </a:r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88" y="1002775"/>
            <a:ext cx="6941924" cy="389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 smtClean="0"/>
              <a:t>Android Application [Final Mockup]</a:t>
            </a:r>
            <a:endParaRPr/>
          </a:p>
        </p:txBody>
      </p:sp>
      <p:pic>
        <p:nvPicPr>
          <p:cNvPr id="333" name="Google Shape;3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500" y="1048500"/>
            <a:ext cx="1829236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6211" y="1048500"/>
            <a:ext cx="1863268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/>
        </p:nvSpPr>
        <p:spPr>
          <a:xfrm>
            <a:off x="1109550" y="4683400"/>
            <a:ext cx="24060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selects starting position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4639399" y="4697800"/>
            <a:ext cx="3870755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moves and system updates position in real time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Global Positioning Systems (GPS) are limited to an accuracy of up to 5m, hence are not helpful indoors.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Indoor Positioning Systems (IPS) are a solution to locate oneself indoors.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Several approaches such as WLAN, Bluetooth, Geomagnetic Fingerprinting and Inertial Sensors.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approach is based on inertial sensors present in smartphones, using deep learning to improve the accuracy.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purely software based, and requires the user to just download an application and use it.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Significant applications include personal indoor navigation, healthcare monitoring and security.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PROPOSED WORK &amp;</a:t>
            </a:r>
            <a:br>
              <a:rPr lang="en"/>
            </a:b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625" y="152400"/>
            <a:ext cx="319461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5370225" y="4331575"/>
            <a:ext cx="3834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Level 0 Design Flow Diagram.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Collection 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927563" y="1225455"/>
            <a:ext cx="3013816" cy="34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We built a simple app using Android Studio to collect accelerometer and gyroscope sensor data and store it in a .csv file. 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Three buttons are provided to collect the data according to the </a:t>
            </a:r>
            <a:r>
              <a:rPr lang="en" dirty="0" smtClean="0"/>
              <a:t>activity or activity unit </a:t>
            </a:r>
            <a:r>
              <a:rPr lang="en" dirty="0"/>
              <a:t>being performed. The data is recorded with a frequency of </a:t>
            </a:r>
            <a:r>
              <a:rPr lang="en" dirty="0" smtClean="0"/>
              <a:t>50Hz</a:t>
            </a:r>
            <a:r>
              <a:rPr lang="en" dirty="0"/>
              <a:t>. Once the data is recorded, we export it to a file.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t="3709" b="8179"/>
          <a:stretch/>
        </p:blipFill>
        <p:spPr>
          <a:xfrm>
            <a:off x="4236410" y="1008993"/>
            <a:ext cx="2195921" cy="377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1.jp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13498" y="1015355"/>
            <a:ext cx="2089068" cy="3777362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4967" y="861848"/>
            <a:ext cx="5414742" cy="3951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/>
          <p:nvPr/>
        </p:nvSpPr>
        <p:spPr>
          <a:xfrm>
            <a:off x="1289428" y="466071"/>
            <a:ext cx="53815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Collection of Accelerometer Data for Walking and Running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0" descr="https://lh3.googleusercontent.com/7MZY0lbS38n_nd_cDOV97eyDMdgV3AekCCy9CSdkmWIcDqPxCe6f2H2GbnUHqqVBnm0A-7mKRdSaVZ55g_BiJZKJOpJYDcKwVqLYvlzaXa_dPSfPHq7vEz_37dCnWIjlxpnjlWVxas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569" y="852652"/>
            <a:ext cx="1200764" cy="164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Activity Data</a:t>
            </a:r>
            <a:endParaRPr/>
          </a:p>
        </p:txBody>
      </p:sp>
      <p:sp>
        <p:nvSpPr>
          <p:cNvPr id="354" name="Google Shape;354;p47"/>
          <p:cNvSpPr txBox="1">
            <a:spLocks noGrp="1"/>
          </p:cNvSpPr>
          <p:nvPr>
            <p:ph type="body" idx="1"/>
          </p:nvPr>
        </p:nvSpPr>
        <p:spPr>
          <a:xfrm>
            <a:off x="1244948" y="1420406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 smtClean="0"/>
              <a:t>Previously, we had used the dataset obtained from Wireless Sensor Data Mining (WISDM) Lab containing 1,098,207 records. </a:t>
            </a:r>
          </a:p>
          <a:p>
            <a:endParaRPr lang="en-US" sz="1400" dirty="0" smtClean="0"/>
          </a:p>
          <a:p>
            <a:r>
              <a:rPr lang="en-US" sz="1400" dirty="0" smtClean="0"/>
              <a:t>However, it was discarded as it was incapable of accurately classifying data for our use case.</a:t>
            </a:r>
          </a:p>
          <a:p>
            <a:endParaRPr lang="en-US" sz="1400" dirty="0">
              <a:latin typeface="Arial"/>
              <a:cs typeface="Arial"/>
              <a:sym typeface="Arial"/>
            </a:endParaRPr>
          </a:p>
          <a:p>
            <a:r>
              <a:rPr lang="en-GB" sz="1400" dirty="0" smtClean="0"/>
              <a:t>Hence, we collected our own activity data for the Activity Classification LSTM using the Data Collection app.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Data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3172" y="1576551"/>
          <a:ext cx="4845268" cy="1303284"/>
        </p:xfrm>
        <a:graphic>
          <a:graphicData uri="http://schemas.openxmlformats.org/drawingml/2006/table">
            <a:tbl>
              <a:tblPr/>
              <a:tblGrid>
                <a:gridCol w="2117932"/>
                <a:gridCol w="2727336"/>
              </a:tblGrid>
              <a:tr h="3888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Label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Speed Setting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Standing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Walking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Running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5.6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457905" y="3289739"/>
          <a:ext cx="4845268" cy="1271752"/>
        </p:xfrm>
        <a:graphic>
          <a:graphicData uri="http://schemas.openxmlformats.org/drawingml/2006/table">
            <a:tbl>
              <a:tblPr/>
              <a:tblGrid>
                <a:gridCol w="2117932"/>
                <a:gridCol w="2727336"/>
              </a:tblGrid>
              <a:tr h="3573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Label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No. of Records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Standing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75,903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Walking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90,584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Running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57,903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917324" y="1527140"/>
            <a:ext cx="232804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was collected on a treadmill with following speed setting corresponding to each label.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4345" y="3442639"/>
            <a:ext cx="24541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final dataset contained 2,24,390 records of the following labels.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1185</Words>
  <PresentationFormat>On-screen Show (16:9)</PresentationFormat>
  <Paragraphs>187</Paragraphs>
  <Slides>28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Montserrat</vt:lpstr>
      <vt:lpstr>Lato</vt:lpstr>
      <vt:lpstr>Calibri</vt:lpstr>
      <vt:lpstr>Times New Roman</vt:lpstr>
      <vt:lpstr>Focus</vt:lpstr>
      <vt:lpstr>INDOOR  POSITIONING SYSTEM USING DEEP LEARNING </vt:lpstr>
      <vt:lpstr>Objective</vt:lpstr>
      <vt:lpstr>Introduction</vt:lpstr>
      <vt:lpstr>PROPOSED WORK &amp; IMPLEMENTATION</vt:lpstr>
      <vt:lpstr>Slide 5</vt:lpstr>
      <vt:lpstr>Data Collection </vt:lpstr>
      <vt:lpstr>Slide 7</vt:lpstr>
      <vt:lpstr>Activity Data</vt:lpstr>
      <vt:lpstr>Activity Data</vt:lpstr>
      <vt:lpstr>Activity Data</vt:lpstr>
      <vt:lpstr>Activity Unit Data</vt:lpstr>
      <vt:lpstr>Activity Unit Data</vt:lpstr>
      <vt:lpstr>Activity Classification </vt:lpstr>
      <vt:lpstr>Slide 14</vt:lpstr>
      <vt:lpstr>Slide 15</vt:lpstr>
      <vt:lpstr>Slide 16</vt:lpstr>
      <vt:lpstr>Slide 17</vt:lpstr>
      <vt:lpstr>Slide 18</vt:lpstr>
      <vt:lpstr>Activity Unit (AU) Classification </vt:lpstr>
      <vt:lpstr>Slide 20</vt:lpstr>
      <vt:lpstr>Slide 21</vt:lpstr>
      <vt:lpstr>Slide 22</vt:lpstr>
      <vt:lpstr>Moving Distance Estimator</vt:lpstr>
      <vt:lpstr>Positioning App Demo</vt:lpstr>
      <vt:lpstr>Compute the Device’s Orientation </vt:lpstr>
      <vt:lpstr>Updating Device Position</vt:lpstr>
      <vt:lpstr>Mapping Example ( 1px = 10cm)</vt:lpstr>
      <vt:lpstr>Android Application [Final Mockup]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 POSITIONING SYSTEM USING DEEP LEARNING </dc:title>
  <cp:lastModifiedBy>user</cp:lastModifiedBy>
  <cp:revision>25</cp:revision>
  <dcterms:modified xsi:type="dcterms:W3CDTF">2020-02-14T05:33:05Z</dcterms:modified>
</cp:coreProperties>
</file>